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jpeg" ContentType="image/jpeg"/>
  <Override PartName="/ppt/media/image8.png" ContentType="image/png"/>
  <Override PartName="/ppt/media/image2.jpeg" ContentType="image/jpeg"/>
  <Override PartName="/ppt/media/image5.png" ContentType="image/png"/>
  <Override PartName="/ppt/media/image3.jpeg" ContentType="image/jpeg"/>
  <Override PartName="/ppt/media/image4.png" ContentType="image/png"/>
  <Override PartName="/ppt/media/image6.png" ContentType="image/png"/>
  <Override PartName="/ppt/media/image7.png" ContentType="image/png"/>
  <Override PartName="/ppt/media/image9.png" ContentType="image/png"/>
  <Override PartName="/ppt/media/image10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solidFill>
                  <a:srgbClr val="ffffff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ffffff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ffffff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80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587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E9C9718F-EB9A-4E81-B413-476E6A03661F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216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623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77E849D8-69C8-413D-BA4E-929658C5C794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-16920" y="-12240"/>
            <a:ext cx="10096920" cy="948240"/>
          </a:xfrm>
          <a:prstGeom prst="rect">
            <a:avLst/>
          </a:prstGeom>
          <a:ln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969840"/>
            <a:ext cx="9071640" cy="1046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2232000"/>
            <a:ext cx="9071640" cy="439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18000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758736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9D9413B2-A0D0-4C79-9565-5D61CFC88A30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04360" y="2585160"/>
            <a:ext cx="9071640" cy="151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ru-RU" sz="5400" spc="-1" strike="noStrike">
                <a:solidFill>
                  <a:srgbClr val="ffffff"/>
                </a:solidFill>
                <a:latin typeface="Times New Roman"/>
              </a:rPr>
              <a:t>Как справится с тревожными мыслями</a:t>
            </a:r>
            <a:endParaRPr b="0" lang="ru-RU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7128000" y="6265800"/>
            <a:ext cx="2952000" cy="1438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ru-RU" sz="2400" spc="-1" strike="noStrike">
                <a:latin typeface="Times New Roman"/>
              </a:rPr>
              <a:t>Педагог-психолог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МБОУ «СОШ №31»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Чуйкова Е. С.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576000" y="518760"/>
            <a:ext cx="8640000" cy="993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ru-RU" sz="3200" spc="-1" strike="noStrike">
                <a:latin typeface="Times New Roman"/>
              </a:rPr>
              <a:t>Давайте с вами разбираться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576000" y="4464000"/>
            <a:ext cx="7992000" cy="2057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Если да, то скорей всего у вас тревога.</a:t>
            </a:r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Если нет, то она не прячется, а показывает себя во всей красе.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576000" y="2016720"/>
            <a:ext cx="1800000" cy="180000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Скучаете?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2592000" y="2016000"/>
            <a:ext cx="1800000" cy="180000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Раздражены?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130" name="CustomShape 5"/>
          <p:cNvSpPr/>
          <p:nvPr/>
        </p:nvSpPr>
        <p:spPr>
          <a:xfrm>
            <a:off x="4680000" y="2016000"/>
            <a:ext cx="1800000" cy="180000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Грустите?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131" name="CustomShape 6"/>
          <p:cNvSpPr/>
          <p:nvPr/>
        </p:nvSpPr>
        <p:spPr>
          <a:xfrm>
            <a:off x="6840000" y="1512000"/>
            <a:ext cx="2880000" cy="280800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Непривычно много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едите?</a:t>
            </a:r>
            <a:endParaRPr b="0" lang="ru-RU" sz="2400" spc="-1" strike="noStrike">
              <a:latin typeface="Arial"/>
            </a:endParaRPr>
          </a:p>
        </p:txBody>
      </p:sp>
      <p:pic>
        <p:nvPicPr>
          <p:cNvPr id="132" name="" descr=""/>
          <p:cNvPicPr/>
          <p:nvPr/>
        </p:nvPicPr>
        <p:blipFill>
          <a:blip r:embed="rId1"/>
          <a:stretch/>
        </p:blipFill>
        <p:spPr>
          <a:xfrm rot="20629200">
            <a:off x="2087640" y="1152360"/>
            <a:ext cx="864000" cy="864000"/>
          </a:xfrm>
          <a:prstGeom prst="rect">
            <a:avLst/>
          </a:prstGeom>
          <a:ln>
            <a:noFill/>
          </a:ln>
        </p:spPr>
      </p:pic>
      <p:pic>
        <p:nvPicPr>
          <p:cNvPr id="133" name="" descr=""/>
          <p:cNvPicPr/>
          <p:nvPr/>
        </p:nvPicPr>
        <p:blipFill>
          <a:blip r:embed="rId2"/>
          <a:stretch/>
        </p:blipFill>
        <p:spPr>
          <a:xfrm rot="524400">
            <a:off x="6048720" y="3494520"/>
            <a:ext cx="825840" cy="825840"/>
          </a:xfrm>
          <a:prstGeom prst="rect">
            <a:avLst/>
          </a:prstGeom>
          <a:ln>
            <a:noFill/>
          </a:ln>
        </p:spPr>
      </p:pic>
      <p:pic>
        <p:nvPicPr>
          <p:cNvPr id="134" name="" descr=""/>
          <p:cNvPicPr/>
          <p:nvPr/>
        </p:nvPicPr>
        <p:blipFill>
          <a:blip r:embed="rId3"/>
          <a:stretch/>
        </p:blipFill>
        <p:spPr>
          <a:xfrm rot="20731800">
            <a:off x="286560" y="3600000"/>
            <a:ext cx="720000" cy="720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576000" y="576000"/>
            <a:ext cx="8928000" cy="993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432000" indent="-324000" algn="ctr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Times New Roman"/>
              </a:rPr>
              <a:t>Что это за существо такое — тревога?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 rot="5400000">
            <a:off x="0" y="863640"/>
            <a:ext cx="3744000" cy="4032000"/>
          </a:xfrm>
          <a:custGeom>
            <a:avLst/>
            <a:gdLst/>
            <a:ahLst/>
            <a:rect l="0" t="0" r="r" b="b"/>
            <a:pathLst>
              <a:path w="8117" h="8740">
                <a:moveTo>
                  <a:pt x="0" y="2461"/>
                </a:moveTo>
                <a:lnTo>
                  <a:pt x="0" y="8739"/>
                </a:lnTo>
                <a:lnTo>
                  <a:pt x="3940" y="8739"/>
                </a:lnTo>
                <a:lnTo>
                  <a:pt x="5830" y="8739"/>
                </a:lnTo>
                <a:lnTo>
                  <a:pt x="5830" y="6704"/>
                </a:lnTo>
                <a:lnTo>
                  <a:pt x="6382" y="6704"/>
                </a:lnTo>
                <a:lnTo>
                  <a:pt x="6382" y="7832"/>
                </a:lnTo>
                <a:lnTo>
                  <a:pt x="8116" y="5600"/>
                </a:lnTo>
                <a:lnTo>
                  <a:pt x="6382" y="3368"/>
                </a:lnTo>
                <a:lnTo>
                  <a:pt x="6382" y="4496"/>
                </a:lnTo>
                <a:lnTo>
                  <a:pt x="5830" y="4496"/>
                </a:lnTo>
                <a:lnTo>
                  <a:pt x="5830" y="2461"/>
                </a:lnTo>
                <a:lnTo>
                  <a:pt x="3940" y="2461"/>
                </a:lnTo>
                <a:lnTo>
                  <a:pt x="3940" y="1866"/>
                </a:lnTo>
                <a:lnTo>
                  <a:pt x="4987" y="1866"/>
                </a:lnTo>
                <a:lnTo>
                  <a:pt x="2915" y="0"/>
                </a:lnTo>
                <a:lnTo>
                  <a:pt x="843" y="1866"/>
                </a:lnTo>
                <a:lnTo>
                  <a:pt x="1890" y="1866"/>
                </a:lnTo>
                <a:lnTo>
                  <a:pt x="1890" y="2461"/>
                </a:lnTo>
                <a:lnTo>
                  <a:pt x="0" y="2461"/>
                </a:lnTo>
              </a:path>
            </a:pathLst>
          </a:cu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TextShape 3"/>
          <p:cNvSpPr txBox="1"/>
          <p:nvPr/>
        </p:nvSpPr>
        <p:spPr>
          <a:xfrm>
            <a:off x="894960" y="2467800"/>
            <a:ext cx="1985040" cy="87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ru-RU" sz="2800" spc="-1" strike="noStrike">
                <a:latin typeface="Times New Roman"/>
              </a:rPr>
              <a:t>Тревога состоит из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4320000" y="2160000"/>
            <a:ext cx="1944000" cy="1440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1" lang="ru-RU" sz="2600" spc="-1" strike="noStrike">
                <a:solidFill>
                  <a:srgbClr val="ffffff"/>
                </a:solidFill>
                <a:latin typeface="Times New Roman"/>
              </a:rPr>
              <a:t>Страха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39" name="CustomShape 5"/>
          <p:cNvSpPr/>
          <p:nvPr/>
        </p:nvSpPr>
        <p:spPr>
          <a:xfrm>
            <a:off x="432000" y="5112000"/>
            <a:ext cx="2880000" cy="1512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1" lang="ru-RU" sz="2600" spc="-1" strike="noStrike">
                <a:solidFill>
                  <a:srgbClr val="ffffff"/>
                </a:solidFill>
                <a:latin typeface="Times New Roman"/>
              </a:rPr>
              <a:t>Негативного </a:t>
            </a:r>
            <a:endParaRPr b="0" lang="ru-RU" sz="2600" spc="-1" strike="noStrike">
              <a:latin typeface="Arial"/>
            </a:endParaRPr>
          </a:p>
          <a:p>
            <a:pPr algn="ctr"/>
            <a:r>
              <a:rPr b="1" lang="ru-RU" sz="2600" spc="-1" strike="noStrike">
                <a:solidFill>
                  <a:srgbClr val="ffffff"/>
                </a:solidFill>
                <a:latin typeface="Times New Roman"/>
              </a:rPr>
              <a:t>прогноза будущего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40" name="TextShape 6"/>
          <p:cNvSpPr txBox="1"/>
          <p:nvPr/>
        </p:nvSpPr>
        <p:spPr>
          <a:xfrm>
            <a:off x="4320000" y="5400000"/>
            <a:ext cx="5616000" cy="144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Теперь нам легче будет с ней справиться.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576000" y="576000"/>
            <a:ext cx="8928000" cy="993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432000" indent="-324000" algn="ctr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Times New Roman"/>
              </a:rPr>
              <a:t> 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216000" y="504000"/>
            <a:ext cx="9648000" cy="6861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Можете делать это устно, но рекомендую взять листок бумаги и карандаш.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"/>
            </a:pP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Отвечаем: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Чего конкретно я боюсь?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Не «Я боюсь короновируса» или «Я боюсь остаться без денег». А чего конкретно вы боитесь, если это случится.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А что самое страшное сучится, если этот страх реализуется?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Ответили? Идём дальше.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43" name="" descr=""/>
          <p:cNvPicPr/>
          <p:nvPr/>
        </p:nvPicPr>
        <p:blipFill>
          <a:blip r:embed="rId1"/>
          <a:stretch/>
        </p:blipFill>
        <p:spPr>
          <a:xfrm rot="370800">
            <a:off x="7398360" y="1407600"/>
            <a:ext cx="1184400" cy="1123920"/>
          </a:xfrm>
          <a:prstGeom prst="rect">
            <a:avLst/>
          </a:prstGeom>
          <a:ln>
            <a:noFill/>
          </a:ln>
        </p:spPr>
      </p:pic>
      <p:pic>
        <p:nvPicPr>
          <p:cNvPr id="144" name="" descr=""/>
          <p:cNvPicPr/>
          <p:nvPr/>
        </p:nvPicPr>
        <p:blipFill>
          <a:blip r:embed="rId2"/>
          <a:stretch/>
        </p:blipFill>
        <p:spPr>
          <a:xfrm>
            <a:off x="8045640" y="1656000"/>
            <a:ext cx="738360" cy="648000"/>
          </a:xfrm>
          <a:prstGeom prst="rect">
            <a:avLst/>
          </a:prstGeom>
          <a:ln>
            <a:solidFill>
              <a:srgbClr val="3465a4">
                <a:alpha val="0"/>
              </a:srgbClr>
            </a:solidFill>
            <a:custDash/>
          </a:ln>
        </p:spPr>
      </p:pic>
      <p:pic>
        <p:nvPicPr>
          <p:cNvPr id="145" name="" descr=""/>
          <p:cNvPicPr/>
          <p:nvPr/>
        </p:nvPicPr>
        <p:blipFill>
          <a:blip r:embed="rId3"/>
          <a:stretch/>
        </p:blipFill>
        <p:spPr>
          <a:xfrm>
            <a:off x="-229320" y="3517200"/>
            <a:ext cx="1018800" cy="1018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85680" y="648000"/>
            <a:ext cx="9216000" cy="6861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На что в этой ситуации я могу повлиять? А на что не могу?</a:t>
            </a: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Где начинается моя ответственность? А что от меня не зависит?</a:t>
            </a: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Определите, что реально в вашей власти, в ваших силах. Мы работает с реальными вещами, а не с воображаемыми. А теперь подумайте:</a:t>
            </a: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Какая польза от этой тревоги?</a:t>
            </a: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Как я помогаю себе своими беспокойными мыслями?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47" name="" descr=""/>
          <p:cNvPicPr/>
          <p:nvPr/>
        </p:nvPicPr>
        <p:blipFill>
          <a:blip r:embed="rId1"/>
          <a:stretch/>
        </p:blipFill>
        <p:spPr>
          <a:xfrm>
            <a:off x="-159120" y="3157200"/>
            <a:ext cx="1018800" cy="1018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288000" y="2182680"/>
            <a:ext cx="9000000" cy="3701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Times New Roman"/>
              </a:rPr>
              <a:t>Когда мы определи страх, начинаем чётко с пунктами прописывать план действий.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Что я смогу предпринять, если это случится?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Пишите подробно, со всеми беспокоящими вас нюансами. Если самое страшное случится, вы уже будете знать что делать.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288000" y="4824000"/>
            <a:ext cx="9216000" cy="2347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Если у вас возникли вопросы, то вы всегда можете обратиться за консультацией к педагогу-психологу.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LibreOffice/6.2.2.2$Windows_x86 LibreOffice_project/2b840030fec2aae0fd2658d8d4f9548af4e3518d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2020-04-08T22:00:18Z</dcterms:created>
  <dc:creator/>
  <dc:description/>
  <dc:language>ru-RU</dc:language>
  <cp:lastModifiedBy/>
  <dcterms:modified xsi:type="dcterms:W3CDTF">2020-04-09T22:57:51Z</dcterms:modified>
  <cp:revision>7</cp:revision>
  <dc:subject/>
  <dc:title>Lights</dc:title>
</cp:coreProperties>
</file>