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8.png" ContentType="image/png"/>
  <Override PartName="/ppt/media/image2.jpeg" ContentType="image/jpe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86504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190548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86504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04000" y="190548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486504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268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7120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38040" y="345600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50400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7120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38040" y="4865040"/>
            <a:ext cx="2920680" cy="128628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1905480"/>
            <a:ext cx="907164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2697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86504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3456000"/>
            <a:ext cx="4426920" cy="1286280"/>
          </a:xfrm>
          <a:prstGeom prst="rect">
            <a:avLst/>
          </a:prstGeom>
        </p:spPr>
        <p:txBody>
          <a:bodyPr lIns="0" rIns="0" tIns="0" bIns="0">
            <a:normAutofit fontScale="91000"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865040"/>
            <a:ext cx="9071640" cy="1286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ffffff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ffffff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ffffff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ffffff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80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87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230BF91-B9C5-4B0E-9667-49AE98CCFC0F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21600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3360" y="688680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D4D54C1-A438-4BC0-B38C-867F2E5E0756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-16920" y="-12240"/>
            <a:ext cx="10096920" cy="948240"/>
          </a:xfrm>
          <a:prstGeom prst="rect">
            <a:avLst/>
          </a:prstGeom>
          <a:ln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969840"/>
            <a:ext cx="9071640" cy="1046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2232000"/>
            <a:ext cx="9071640" cy="439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18000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Arial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ctr"/>
            <a:r>
              <a:rPr b="0" lang="ru-RU" sz="1400" spc="-1" strike="noStrike">
                <a:latin typeface="Arial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7587360" y="6887160"/>
            <a:ext cx="2348280" cy="5212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C487A63A-605A-40CB-A2D4-EC6D28B098AB}" type="slidenum">
              <a:rPr b="0" lang="ru-RU" sz="1400" spc="-1" strike="noStrike">
                <a:latin typeface="Arial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000" y="1897920"/>
            <a:ext cx="9071640" cy="2278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ru-RU" sz="5400" spc="-1" strike="noStrike">
                <a:solidFill>
                  <a:srgbClr val="ffffff"/>
                </a:solidFill>
                <a:latin typeface="Times New Roman"/>
              </a:rPr>
              <a:t>Что делать, если твой ребёнок на дистанционном обучении</a:t>
            </a:r>
            <a:endParaRPr b="0" lang="ru-RU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7128000" y="6266160"/>
            <a:ext cx="2952000" cy="1438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ru-RU" sz="2400" spc="-1" strike="noStrike">
                <a:latin typeface="Times New Roman"/>
              </a:rPr>
              <a:t>Педагог-психолог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МБОУ «СОШ №31» </a:t>
            </a:r>
            <a:endParaRPr b="0" lang="ru-RU" sz="2400" spc="-1" strike="noStrike">
              <a:latin typeface="Arial"/>
            </a:endParaRPr>
          </a:p>
          <a:p>
            <a:r>
              <a:rPr b="0" lang="ru-RU" sz="2400" spc="-1" strike="noStrike">
                <a:latin typeface="Times New Roman"/>
              </a:rPr>
              <a:t>Чуйкова Е. С.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Уважаемые родители, в связи со сложившейся ситуацией на вас обрушилось много дел.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Первое и самое главное, прежде чем взаимодействовать с ребёнком, определите каково ваше эмоциональное состояние. Если вас что-то беспокоит, то вам следует посетить раздел: «Как справиться с беспокойными мыслями». Если же ваш эмоциональный фон спокоен, то приступим.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1. По мере возможности сохраняйте привычный ритм жизни семьи или создавайте новые семейные традиции, игры (в интернете много идей). Пробовали завтрак на обед или ужин на завтрак?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Вовлекайте детей в домашние мероприятия используя игровые формы, пробуждайте интерес.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ВАЖНО! Не берите на себя ответственность в придумывании как развеселить семью. Соберите консилиум и обсудите кому и что интересно. Каждое мнение важно.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8" name="" descr=""/>
          <p:cNvPicPr/>
          <p:nvPr/>
        </p:nvPicPr>
        <p:blipFill>
          <a:blip r:embed="rId1"/>
          <a:stretch/>
        </p:blipFill>
        <p:spPr>
          <a:xfrm>
            <a:off x="303480" y="149400"/>
            <a:ext cx="961560" cy="961560"/>
          </a:xfrm>
          <a:prstGeom prst="rect">
            <a:avLst/>
          </a:prstGeom>
          <a:ln>
            <a:noFill/>
          </a:ln>
        </p:spPr>
      </p:pic>
      <p:pic>
        <p:nvPicPr>
          <p:cNvPr id="129" name="" descr=""/>
          <p:cNvPicPr/>
          <p:nvPr/>
        </p:nvPicPr>
        <p:blipFill>
          <a:blip r:embed="rId2"/>
          <a:stretch/>
        </p:blipFill>
        <p:spPr>
          <a:xfrm>
            <a:off x="9072000" y="3600000"/>
            <a:ext cx="864000" cy="864000"/>
          </a:xfrm>
          <a:prstGeom prst="rect">
            <a:avLst/>
          </a:prstGeom>
          <a:ln>
            <a:noFill/>
          </a:ln>
        </p:spPr>
      </p:pic>
      <p:pic>
        <p:nvPicPr>
          <p:cNvPr id="130" name="" descr=""/>
          <p:cNvPicPr/>
          <p:nvPr/>
        </p:nvPicPr>
        <p:blipFill>
          <a:blip r:embed="rId3"/>
          <a:stretch/>
        </p:blipFill>
        <p:spPr>
          <a:xfrm>
            <a:off x="-432000" y="4680000"/>
            <a:ext cx="1336680" cy="1336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2. Поощряйте детей за желание общаться со своими сверстниками. Телефонные звонки, видеосвязь, социальные сети, игры по сети. Это позволит ребёнку не только удовлетворять потребность в общении, но и ваши отношения будут гармоничнее.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Однако, у всего есть ограничение, поэтому следует установить правила и временные рамки.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Ведь ребёнку также </a:t>
            </a: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нужно общение с семьей и время на учебу.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2" name="" descr=""/>
          <p:cNvPicPr/>
          <p:nvPr/>
        </p:nvPicPr>
        <p:blipFill>
          <a:blip r:embed="rId1"/>
          <a:stretch/>
        </p:blipFill>
        <p:spPr>
          <a:xfrm>
            <a:off x="7532280" y="5848920"/>
            <a:ext cx="2115720" cy="1711080"/>
          </a:xfrm>
          <a:prstGeom prst="rect">
            <a:avLst/>
          </a:prstGeom>
          <a:ln>
            <a:noFill/>
          </a:ln>
        </p:spPr>
      </p:pic>
      <p:pic>
        <p:nvPicPr>
          <p:cNvPr id="133" name="" descr=""/>
          <p:cNvPicPr/>
          <p:nvPr/>
        </p:nvPicPr>
        <p:blipFill>
          <a:blip r:embed="rId2"/>
          <a:stretch/>
        </p:blipFill>
        <p:spPr>
          <a:xfrm rot="20799600">
            <a:off x="136080" y="3808440"/>
            <a:ext cx="529560" cy="529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Интересный факт. Для того чтобы отдохнул мозг, который дети используют для выполнения уроков, следует переключиться на физическую активность (бег на месте, прыжки и пр.). И наоборот, устали физически, напрягаем мозг.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5" name="" descr=""/>
          <p:cNvPicPr/>
          <p:nvPr/>
        </p:nvPicPr>
        <p:blipFill>
          <a:blip r:embed="rId1"/>
          <a:stretch/>
        </p:blipFill>
        <p:spPr>
          <a:xfrm>
            <a:off x="76320" y="936000"/>
            <a:ext cx="1723680" cy="172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3. Помните, что выражать свои эмоции — это НОРМАЛЬНО. </a:t>
            </a: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Обсудите это с детьми, что злиться</a:t>
            </a: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, плакать, смеяться, тревожиться —  нормально.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Но выражать эмоции нужно уметь. Например, это можно сделать просто высказав, что у тебя на душе, нарисовав, станцевав да даже беспорядочное валяние по полу может помочь.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Не стесняйтесь говорить о своих чувствах, выражайте свои эмоции сами и дети последуют вашему примеру.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144000" y="2376000"/>
            <a:ext cx="562680" cy="562680"/>
          </a:xfrm>
          <a:prstGeom prst="rect">
            <a:avLst/>
          </a:prstGeom>
          <a:ln>
            <a:noFill/>
          </a:ln>
        </p:spPr>
      </p:pic>
      <p:pic>
        <p:nvPicPr>
          <p:cNvPr id="138" name="" descr=""/>
          <p:cNvPicPr/>
          <p:nvPr/>
        </p:nvPicPr>
        <p:blipFill>
          <a:blip r:embed="rId2"/>
          <a:stretch/>
        </p:blipFill>
        <p:spPr>
          <a:xfrm>
            <a:off x="8789400" y="4253400"/>
            <a:ext cx="642600" cy="642600"/>
          </a:xfrm>
          <a:prstGeom prst="rect">
            <a:avLst/>
          </a:prstGeom>
          <a:ln>
            <a:noFill/>
          </a:ln>
        </p:spPr>
      </p:pic>
      <p:pic>
        <p:nvPicPr>
          <p:cNvPr id="139" name="" descr=""/>
          <p:cNvPicPr/>
          <p:nvPr/>
        </p:nvPicPr>
        <p:blipFill>
          <a:blip r:embed="rId3"/>
          <a:stretch/>
        </p:blipFill>
        <p:spPr>
          <a:xfrm>
            <a:off x="8784000" y="1986480"/>
            <a:ext cx="893520" cy="893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4. Каждый из нас реагирует на стресс по-разному. Кто-то становится тревожным, кто-то замкнутым, злым, возбуждённым, а кто-то мочится в кровать.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Реагируйте с пониманием, ребёнку это очень важно. Прислушивайтесь к тому, что он вам говорит, что его волнует. Обсуждайте через слова, игру, рисунки и всё, что сможете придумать.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ВАЖНО! У всего ест причина: у наших поступков, эмоций, мыслей.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Если вам не нравится, что ребёнок огрызается, ищите причину, почему он себя так ведёт. Обижаться, кричать или наказывать - бесполезно. 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41" name="" descr=""/>
          <p:cNvPicPr/>
          <p:nvPr/>
        </p:nvPicPr>
        <p:blipFill>
          <a:blip r:embed="rId1"/>
          <a:stretch/>
        </p:blipFill>
        <p:spPr>
          <a:xfrm>
            <a:off x="-226800" y="4165200"/>
            <a:ext cx="1018800" cy="1018800"/>
          </a:xfrm>
          <a:prstGeom prst="rect">
            <a:avLst/>
          </a:prstGeom>
          <a:ln>
            <a:noFill/>
          </a:ln>
        </p:spPr>
      </p:pic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9015480" y="6326280"/>
            <a:ext cx="1018800" cy="101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04000" y="504000"/>
            <a:ext cx="9071640" cy="655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5. Мой ребёнок сдает экзамен. Дистанционное обучение. Что делать?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Ответ прост, продолжайте готовиться и максимально, насколько ваш ребёнок позволяет, поддерживайте его. Не давайте расслабляться. Напоминайте ребёнку, что он готовился и уже достиг хороших результатов, осталось немного поднажать. 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endParaRPr b="0" lang="ru-RU" sz="3200" spc="-1" strike="noStrike">
              <a:solidFill>
                <a:srgbClr val="ffffff"/>
              </a:solidFill>
              <a:latin typeface="Arial"/>
            </a:endParaRPr>
          </a:p>
          <a:p>
            <a:pPr algn="just"/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Если мотивация ребёнка улетучилась, то посетите раздел: «</a:t>
            </a:r>
            <a:r>
              <a:rPr b="0" lang="ru-RU" sz="3200" spc="-1" strike="noStrike">
                <a:solidFill>
                  <a:srgbClr val="ffffff"/>
                </a:solidFill>
                <a:latin typeface="Times New Roman"/>
              </a:rPr>
              <a:t>Что делать, если ребёнок не хочет учиться».</a:t>
            </a:r>
            <a:endParaRPr b="0" lang="ru-RU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88000" y="4824360"/>
            <a:ext cx="9216000" cy="23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just"/>
            <a:r>
              <a:rPr b="0" lang="ru-RU" sz="3200" spc="-1" strike="noStrike">
                <a:latin typeface="Times New Roman"/>
              </a:rPr>
              <a:t>Если у вас возникли вопросы, то вы всегда можете обратиться за консультацией к педагогу-психологу.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Application>LibreOffice/6.2.2.2$Windows_x86 LibreOffice_project/2b840030fec2aae0fd2658d8d4f9548af4e3518d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2020-04-09T17:24:07Z</dcterms:created>
  <dc:creator/>
  <dc:description/>
  <dc:language>ru-RU</dc:language>
  <cp:lastModifiedBy/>
  <dcterms:modified xsi:type="dcterms:W3CDTF">2020-04-09T23:12:41Z</dcterms:modified>
  <cp:revision>5</cp:revision>
  <dc:subject/>
  <dc:title>Lights</dc:title>
</cp:coreProperties>
</file>