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jpeg" ContentType="image/jpeg"/>
  <Override PartName="/ppt/media/image8.png" ContentType="image/png"/>
  <Override PartName="/ppt/media/image2.jpeg" ContentType="image/jpeg"/>
  <Override PartName="/ppt/media/image5.png" ContentType="image/png"/>
  <Override PartName="/ppt/media/image3.jpeg" ContentType="image/jpeg"/>
  <Override PartName="/ppt/media/image4.png" ContentType="image/png"/>
  <Override PartName="/ppt/media/image6.png" ContentType="image/png"/>
  <Override PartName="/ppt/media/image7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solidFill>
                  <a:srgbClr val="ffffff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ffffff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ffffff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8000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58736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D4AEAFE5-2BEF-49ED-94E2-0FA5C347C39F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21600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62336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81ED65BD-2202-4E6D-A5A1-38944BC5B7A9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-16920" y="-12240"/>
            <a:ext cx="10096920" cy="948240"/>
          </a:xfrm>
          <a:prstGeom prst="rect">
            <a:avLst/>
          </a:prstGeom>
          <a:ln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969840"/>
            <a:ext cx="9071640" cy="1046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2232000"/>
            <a:ext cx="9071640" cy="439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18000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758736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28671CCE-ACFE-41EA-810F-C50A55006088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04360" y="2585160"/>
            <a:ext cx="9071640" cy="1518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ru-RU" sz="5400" spc="-1" strike="noStrike">
                <a:solidFill>
                  <a:srgbClr val="ffffff"/>
                </a:solidFill>
                <a:latin typeface="Times New Roman"/>
              </a:rPr>
              <a:t>Что делать, если ребёнок не хочет учиться</a:t>
            </a:r>
            <a:endParaRPr b="0" lang="ru-RU" sz="5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7128000" y="6265800"/>
            <a:ext cx="2952000" cy="1438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ru-RU" sz="2400" spc="-1" strike="noStrike">
                <a:latin typeface="Times New Roman"/>
              </a:rPr>
              <a:t>Педагог-психолог </a:t>
            </a:r>
            <a:endParaRPr b="0" lang="ru-RU" sz="2400" spc="-1" strike="noStrike">
              <a:latin typeface="Arial"/>
            </a:endParaRPr>
          </a:p>
          <a:p>
            <a:r>
              <a:rPr b="0" lang="ru-RU" sz="2400" spc="-1" strike="noStrike">
                <a:latin typeface="Times New Roman"/>
              </a:rPr>
              <a:t>МБОУ «СОШ №31» </a:t>
            </a:r>
            <a:endParaRPr b="0" lang="ru-RU" sz="2400" spc="-1" strike="noStrike">
              <a:latin typeface="Arial"/>
            </a:endParaRPr>
          </a:p>
          <a:p>
            <a:r>
              <a:rPr b="0" lang="ru-RU" sz="2400" spc="-1" strike="noStrike">
                <a:latin typeface="Times New Roman"/>
              </a:rPr>
              <a:t>Чуйкова Е. С.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32000" y="504000"/>
            <a:ext cx="9216000" cy="6552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ВАЖНО! Ребёнок ничему не научится, если за него всё будут делать другие.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1. Обсудите с ребёнком важность школы и образования в целом. Следует объяснить: «Зачем нужна школа». Это может быть элементарно для вас, а для ребёнка мировая тайна.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</p:txBody>
      </p:sp>
      <p:pic>
        <p:nvPicPr>
          <p:cNvPr id="127" name="" descr=""/>
          <p:cNvPicPr/>
          <p:nvPr/>
        </p:nvPicPr>
        <p:blipFill>
          <a:blip r:embed="rId1"/>
          <a:stretch/>
        </p:blipFill>
        <p:spPr>
          <a:xfrm>
            <a:off x="-226800" y="1933200"/>
            <a:ext cx="1018800" cy="1018800"/>
          </a:xfrm>
          <a:prstGeom prst="rect">
            <a:avLst/>
          </a:prstGeom>
          <a:ln>
            <a:noFill/>
          </a:ln>
        </p:spPr>
      </p:pic>
      <p:pic>
        <p:nvPicPr>
          <p:cNvPr id="128" name="" descr=""/>
          <p:cNvPicPr/>
          <p:nvPr/>
        </p:nvPicPr>
        <p:blipFill>
          <a:blip r:embed="rId2"/>
          <a:stretch/>
        </p:blipFill>
        <p:spPr>
          <a:xfrm>
            <a:off x="7920000" y="5472000"/>
            <a:ext cx="1877760" cy="1512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32000" y="1044360"/>
            <a:ext cx="9288000" cy="5507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2. Удостоверьтесь, что ребёнок тратит минимум 60 минут на изучение учебного материала и выполнение заданий.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3. Обсуждайте прогресс ребёнка, это стимулирует его учиться лучше.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4. Делайте акцент на позитивном поведении ребёнка, поощряйте его. Акцент на плохом поведении усугубит ситуацию. 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30" name="" descr=""/>
          <p:cNvPicPr/>
          <p:nvPr/>
        </p:nvPicPr>
        <p:blipFill>
          <a:blip r:embed="rId1"/>
          <a:stretch/>
        </p:blipFill>
        <p:spPr>
          <a:xfrm>
            <a:off x="8719560" y="2016000"/>
            <a:ext cx="1000440" cy="1298520"/>
          </a:xfrm>
          <a:prstGeom prst="rect">
            <a:avLst/>
          </a:prstGeom>
          <a:ln>
            <a:noFill/>
          </a:ln>
        </p:spPr>
      </p:pic>
      <p:pic>
        <p:nvPicPr>
          <p:cNvPr id="131" name="" descr=""/>
          <p:cNvPicPr/>
          <p:nvPr/>
        </p:nvPicPr>
        <p:blipFill>
          <a:blip r:embed="rId2"/>
          <a:stretch/>
        </p:blipFill>
        <p:spPr>
          <a:xfrm>
            <a:off x="5976000" y="6073560"/>
            <a:ext cx="1026360" cy="1414440"/>
          </a:xfrm>
          <a:prstGeom prst="rect">
            <a:avLst/>
          </a:prstGeom>
          <a:ln>
            <a:noFill/>
          </a:ln>
        </p:spPr>
      </p:pic>
      <p:pic>
        <p:nvPicPr>
          <p:cNvPr id="132" name="" descr=""/>
          <p:cNvPicPr/>
          <p:nvPr/>
        </p:nvPicPr>
        <p:blipFill>
          <a:blip r:embed="rId3"/>
          <a:stretch/>
        </p:blipFill>
        <p:spPr>
          <a:xfrm>
            <a:off x="3816000" y="4032000"/>
            <a:ext cx="682920" cy="738720"/>
          </a:xfrm>
          <a:prstGeom prst="rect">
            <a:avLst/>
          </a:prstGeom>
          <a:ln>
            <a:noFill/>
          </a:ln>
        </p:spPr>
      </p:pic>
      <p:pic>
        <p:nvPicPr>
          <p:cNvPr id="133" name="" descr=""/>
          <p:cNvPicPr/>
          <p:nvPr/>
        </p:nvPicPr>
        <p:blipFill>
          <a:blip r:embed="rId4"/>
          <a:stretch/>
        </p:blipFill>
        <p:spPr>
          <a:xfrm>
            <a:off x="4549680" y="4061880"/>
            <a:ext cx="418320" cy="9781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590040" y="432000"/>
            <a:ext cx="8928000" cy="6720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5. Даже если у ребёнка неудача. Поддержите его и напомните, что ходить он тоже не сразу начал. Тоже самое и с математикой, немного усилий и он поймёт эти логарифмы.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6. Не вините школу во всех проблемах ребёнка, ведь вы видите лишь одну сторону. Держите контакт с учителем, для того чтобы видеть картину в объеме. Оценивайте ситуацию здраво.</a:t>
            </a:r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Так у вас больше шансов помочь ребёнку.  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7. Введите в привычку чёткие сроки. В свободном плаванье тяжело контролировать процесс.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35" name="" descr=""/>
          <p:cNvPicPr/>
          <p:nvPr/>
        </p:nvPicPr>
        <p:blipFill>
          <a:blip r:embed="rId1"/>
          <a:stretch/>
        </p:blipFill>
        <p:spPr>
          <a:xfrm>
            <a:off x="8398440" y="6264000"/>
            <a:ext cx="961560" cy="961560"/>
          </a:xfrm>
          <a:prstGeom prst="rect">
            <a:avLst/>
          </a:prstGeom>
          <a:ln>
            <a:noFill/>
          </a:ln>
        </p:spPr>
      </p:pic>
      <p:pic>
        <p:nvPicPr>
          <p:cNvPr id="136" name="" descr=""/>
          <p:cNvPicPr/>
          <p:nvPr/>
        </p:nvPicPr>
        <p:blipFill>
          <a:blip r:embed="rId2"/>
          <a:stretch/>
        </p:blipFill>
        <p:spPr>
          <a:xfrm>
            <a:off x="5832000" y="2205000"/>
            <a:ext cx="1267200" cy="963000"/>
          </a:xfrm>
          <a:prstGeom prst="rect">
            <a:avLst/>
          </a:prstGeom>
          <a:ln>
            <a:noFill/>
          </a:ln>
        </p:spPr>
      </p:pic>
      <p:pic>
        <p:nvPicPr>
          <p:cNvPr id="137" name="" descr=""/>
          <p:cNvPicPr/>
          <p:nvPr/>
        </p:nvPicPr>
        <p:blipFill>
          <a:blip r:embed="rId3"/>
          <a:stretch/>
        </p:blipFill>
        <p:spPr>
          <a:xfrm flipH="1">
            <a:off x="-72000" y="4968000"/>
            <a:ext cx="1087920" cy="961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>
                <p:childTnLst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504000" y="565560"/>
            <a:ext cx="8928000" cy="6130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8. Обсудите с ребёнком, а какие знания ему нужны? Зачем тратить часы на высшую математику, если ребёнок мечтает стать ветеринаром? Уделяйте больше внимания на те предметы, которые пригодятся в будущем.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9. Не сравнивайте! Ваш ребёнок такой один, он отдельная личность со своими особенностями. Все остальные могут делать что хотят и быть кем угодно, но важно что делает ваш ребёнок и кем он хочет быть.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39" name="" descr=""/>
          <p:cNvPicPr/>
          <p:nvPr/>
        </p:nvPicPr>
        <p:blipFill>
          <a:blip r:embed="rId1"/>
          <a:stretch/>
        </p:blipFill>
        <p:spPr>
          <a:xfrm>
            <a:off x="8640000" y="2592000"/>
            <a:ext cx="1011600" cy="1443960"/>
          </a:xfrm>
          <a:prstGeom prst="rect">
            <a:avLst/>
          </a:prstGeom>
          <a:ln>
            <a:noFill/>
          </a:ln>
        </p:spPr>
      </p:pic>
      <p:pic>
        <p:nvPicPr>
          <p:cNvPr id="140" name="" descr=""/>
          <p:cNvPicPr/>
          <p:nvPr/>
        </p:nvPicPr>
        <p:blipFill>
          <a:blip r:embed="rId2"/>
          <a:stretch/>
        </p:blipFill>
        <p:spPr>
          <a:xfrm>
            <a:off x="0" y="2952000"/>
            <a:ext cx="888840" cy="1179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" dur="indefinite" restart="never" nodeType="tmRoot">
          <p:childTnLst>
            <p:seq>
              <p:cTn id="30" dur="indefinite" nodeType="mainSeq">
                <p:childTnLst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288000" y="4824720"/>
            <a:ext cx="9216000" cy="2347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Если у вас возникли вопросы, то вы всегда можете обратиться за консультацией к педагогу-психологу.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LibreOffice/6.2.2.2$Windows_x86 LibreOffice_project/2b840030fec2aae0fd2658d8d4f9548af4e3518d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2020-04-08T22:00:18Z</dcterms:created>
  <dc:creator/>
  <dc:description/>
  <dc:language>ru-RU</dc:language>
  <cp:lastModifiedBy/>
  <dcterms:modified xsi:type="dcterms:W3CDTF">2020-04-09T23:01:55Z</dcterms:modified>
  <cp:revision>7</cp:revision>
  <dc:subject/>
  <dc:title>Lights</dc:title>
</cp:coreProperties>
</file>